
<file path=[Content_Types].xml><?xml version="1.0" encoding="utf-8"?>
<Types xmlns="http://schemas.openxmlformats.org/package/2006/content-types">
  <Default Extension="bmp" ContentType="image/bmp"/>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62" r:id="rId4"/>
    <p:sldId id="359" r:id="rId5"/>
    <p:sldId id="416" r:id="rId6"/>
    <p:sldId id="417" r:id="rId7"/>
    <p:sldId id="415" r:id="rId8"/>
    <p:sldId id="332" r:id="rId9"/>
    <p:sldId id="333" r:id="rId10"/>
    <p:sldId id="335" r:id="rId11"/>
    <p:sldId id="334" r:id="rId12"/>
    <p:sldId id="354" r:id="rId13"/>
    <p:sldId id="374" r:id="rId14"/>
    <p:sldId id="356" r:id="rId15"/>
    <p:sldId id="357" r:id="rId16"/>
    <p:sldId id="358" r:id="rId17"/>
    <p:sldId id="360" r:id="rId18"/>
    <p:sldId id="362" r:id="rId19"/>
    <p:sldId id="363" r:id="rId20"/>
    <p:sldId id="375" r:id="rId21"/>
    <p:sldId id="376" r:id="rId22"/>
    <p:sldId id="377" r:id="rId23"/>
    <p:sldId id="378" r:id="rId24"/>
    <p:sldId id="379" r:id="rId25"/>
    <p:sldId id="380" r:id="rId26"/>
    <p:sldId id="381" r:id="rId27"/>
    <p:sldId id="382" r:id="rId28"/>
    <p:sldId id="383" r:id="rId29"/>
    <p:sldId id="384" r:id="rId30"/>
    <p:sldId id="385" r:id="rId31"/>
    <p:sldId id="402" r:id="rId32"/>
    <p:sldId id="405" r:id="rId33"/>
    <p:sldId id="406" r:id="rId34"/>
    <p:sldId id="409" r:id="rId35"/>
    <p:sldId id="408" r:id="rId36"/>
    <p:sldId id="410" r:id="rId37"/>
    <p:sldId id="411" r:id="rId38"/>
    <p:sldId id="412" r:id="rId39"/>
    <p:sldId id="413" r:id="rId40"/>
    <p:sldId id="414" r:id="rId41"/>
    <p:sldId id="418" r:id="rId42"/>
    <p:sldId id="419" r:id="rId43"/>
    <p:sldId id="420" r:id="rId44"/>
    <p:sldId id="38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E55CF-1219-41C8-8B58-66B4AF668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AF10485-7D8A-498B-9366-1D903D80C8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E81F86-01F4-4856-BDDF-3D5BC4530DCE}"/>
              </a:ext>
            </a:extLst>
          </p:cNvPr>
          <p:cNvSpPr>
            <a:spLocks noGrp="1"/>
          </p:cNvSpPr>
          <p:nvPr>
            <p:ph type="dt" sz="half" idx="10"/>
          </p:nvPr>
        </p:nvSpPr>
        <p:spPr/>
        <p:txBody>
          <a:bodyPr/>
          <a:lstStyle/>
          <a:p>
            <a:fld id="{B3B48485-EDEB-4E5A-BB3A-BC2391E627B4}" type="datetimeFigureOut">
              <a:rPr lang="en-IN" smtClean="0"/>
              <a:t>23-10-2019</a:t>
            </a:fld>
            <a:endParaRPr lang="en-IN"/>
          </a:p>
        </p:txBody>
      </p:sp>
      <p:sp>
        <p:nvSpPr>
          <p:cNvPr id="5" name="Footer Placeholder 4">
            <a:extLst>
              <a:ext uri="{FF2B5EF4-FFF2-40B4-BE49-F238E27FC236}">
                <a16:creationId xmlns:a16="http://schemas.microsoft.com/office/drawing/2014/main" id="{A4FE61DA-C2A5-48CA-9078-1B1D1357E1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6FA52B-470F-42FD-87C5-2DE4442DAE07}"/>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82630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E5AF-B45E-4818-B164-190A701E19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5DC0C4-24D8-4EA1-A46C-DEAB571DBC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3E1C6E-7D45-4DE3-A51D-3441C948032F}"/>
              </a:ext>
            </a:extLst>
          </p:cNvPr>
          <p:cNvSpPr>
            <a:spLocks noGrp="1"/>
          </p:cNvSpPr>
          <p:nvPr>
            <p:ph type="dt" sz="half" idx="10"/>
          </p:nvPr>
        </p:nvSpPr>
        <p:spPr/>
        <p:txBody>
          <a:bodyPr/>
          <a:lstStyle/>
          <a:p>
            <a:fld id="{B3B48485-EDEB-4E5A-BB3A-BC2391E627B4}" type="datetimeFigureOut">
              <a:rPr lang="en-IN" smtClean="0"/>
              <a:t>23-10-2019</a:t>
            </a:fld>
            <a:endParaRPr lang="en-IN"/>
          </a:p>
        </p:txBody>
      </p:sp>
      <p:sp>
        <p:nvSpPr>
          <p:cNvPr id="5" name="Footer Placeholder 4">
            <a:extLst>
              <a:ext uri="{FF2B5EF4-FFF2-40B4-BE49-F238E27FC236}">
                <a16:creationId xmlns:a16="http://schemas.microsoft.com/office/drawing/2014/main" id="{22B068A0-6236-4080-8D00-67A59EB096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CBE01B-9213-429F-AB43-BDE1C077E454}"/>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2531736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AC38E8-2FE5-4B4A-8A03-A2A65362F6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44DB88-E0DF-4E2B-82D6-411109557F4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C84BC7-18AF-4C06-ACDB-EC2BE129C67A}"/>
              </a:ext>
            </a:extLst>
          </p:cNvPr>
          <p:cNvSpPr>
            <a:spLocks noGrp="1"/>
          </p:cNvSpPr>
          <p:nvPr>
            <p:ph type="dt" sz="half" idx="10"/>
          </p:nvPr>
        </p:nvSpPr>
        <p:spPr/>
        <p:txBody>
          <a:bodyPr/>
          <a:lstStyle/>
          <a:p>
            <a:fld id="{B3B48485-EDEB-4E5A-BB3A-BC2391E627B4}" type="datetimeFigureOut">
              <a:rPr lang="en-IN" smtClean="0"/>
              <a:t>23-10-2019</a:t>
            </a:fld>
            <a:endParaRPr lang="en-IN"/>
          </a:p>
        </p:txBody>
      </p:sp>
      <p:sp>
        <p:nvSpPr>
          <p:cNvPr id="5" name="Footer Placeholder 4">
            <a:extLst>
              <a:ext uri="{FF2B5EF4-FFF2-40B4-BE49-F238E27FC236}">
                <a16:creationId xmlns:a16="http://schemas.microsoft.com/office/drawing/2014/main" id="{5EAB1688-CA98-4102-B67C-0CE7B37198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95BB8E-8662-4EF1-A418-E85F60E9E1D6}"/>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277477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3D71-9FA6-4C08-ACF0-C53C351DEF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BEE549-37DB-468D-9476-6B8C1C1FD3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E0A4DC-7735-47AD-851A-C745996242DD}"/>
              </a:ext>
            </a:extLst>
          </p:cNvPr>
          <p:cNvSpPr>
            <a:spLocks noGrp="1"/>
          </p:cNvSpPr>
          <p:nvPr>
            <p:ph type="dt" sz="half" idx="10"/>
          </p:nvPr>
        </p:nvSpPr>
        <p:spPr/>
        <p:txBody>
          <a:bodyPr/>
          <a:lstStyle/>
          <a:p>
            <a:fld id="{B3B48485-EDEB-4E5A-BB3A-BC2391E627B4}" type="datetimeFigureOut">
              <a:rPr lang="en-IN" smtClean="0"/>
              <a:t>23-10-2019</a:t>
            </a:fld>
            <a:endParaRPr lang="en-IN"/>
          </a:p>
        </p:txBody>
      </p:sp>
      <p:sp>
        <p:nvSpPr>
          <p:cNvPr id="5" name="Footer Placeholder 4">
            <a:extLst>
              <a:ext uri="{FF2B5EF4-FFF2-40B4-BE49-F238E27FC236}">
                <a16:creationId xmlns:a16="http://schemas.microsoft.com/office/drawing/2014/main" id="{26943FBC-A5D1-43BD-9DA0-D398ABDA2C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B12916-2335-483B-94EA-D11851E5B31E}"/>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424205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3A2F-18F7-4536-99F2-FC8B275951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8609D9B-9245-44DC-AC75-443ED57CAA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4A991A-C6AB-403A-B977-F46238364B05}"/>
              </a:ext>
            </a:extLst>
          </p:cNvPr>
          <p:cNvSpPr>
            <a:spLocks noGrp="1"/>
          </p:cNvSpPr>
          <p:nvPr>
            <p:ph type="dt" sz="half" idx="10"/>
          </p:nvPr>
        </p:nvSpPr>
        <p:spPr/>
        <p:txBody>
          <a:bodyPr/>
          <a:lstStyle/>
          <a:p>
            <a:fld id="{B3B48485-EDEB-4E5A-BB3A-BC2391E627B4}" type="datetimeFigureOut">
              <a:rPr lang="en-IN" smtClean="0"/>
              <a:t>23-10-2019</a:t>
            </a:fld>
            <a:endParaRPr lang="en-IN"/>
          </a:p>
        </p:txBody>
      </p:sp>
      <p:sp>
        <p:nvSpPr>
          <p:cNvPr id="5" name="Footer Placeholder 4">
            <a:extLst>
              <a:ext uri="{FF2B5EF4-FFF2-40B4-BE49-F238E27FC236}">
                <a16:creationId xmlns:a16="http://schemas.microsoft.com/office/drawing/2014/main" id="{234D9759-DC1E-4975-97B2-29C7C35940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4CA209-750C-4C8B-B751-3416FE88993B}"/>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2177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4987-E498-4262-9559-D09193AD49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12AE04-584A-4F87-BD3F-2056E4357F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88D97F2-CC13-4DBD-9769-D973C0E932C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F545AF0-178D-49FD-8D2A-89C0433B65B0}"/>
              </a:ext>
            </a:extLst>
          </p:cNvPr>
          <p:cNvSpPr>
            <a:spLocks noGrp="1"/>
          </p:cNvSpPr>
          <p:nvPr>
            <p:ph type="dt" sz="half" idx="10"/>
          </p:nvPr>
        </p:nvSpPr>
        <p:spPr/>
        <p:txBody>
          <a:bodyPr/>
          <a:lstStyle/>
          <a:p>
            <a:fld id="{B3B48485-EDEB-4E5A-BB3A-BC2391E627B4}" type="datetimeFigureOut">
              <a:rPr lang="en-IN" smtClean="0"/>
              <a:t>23-10-2019</a:t>
            </a:fld>
            <a:endParaRPr lang="en-IN"/>
          </a:p>
        </p:txBody>
      </p:sp>
      <p:sp>
        <p:nvSpPr>
          <p:cNvPr id="6" name="Footer Placeholder 5">
            <a:extLst>
              <a:ext uri="{FF2B5EF4-FFF2-40B4-BE49-F238E27FC236}">
                <a16:creationId xmlns:a16="http://schemas.microsoft.com/office/drawing/2014/main" id="{745483B5-7D5A-45B3-A598-596291955F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9FF5C5-AD43-44E6-80BD-C04A8C6B7CB2}"/>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701887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5758-23C2-4D79-9E83-D4C69164530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6DBBC0-5F55-4BDB-97E8-9092F9D546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BBC9E7-1AD9-47BC-A0F5-3419A89AFA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4AA541-9D84-43E6-93AC-26ACD49AB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3CA9F41-1D69-40B0-BB52-67C7B312F3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60EBD2-2B98-43A1-B284-EDEE62651BD0}"/>
              </a:ext>
            </a:extLst>
          </p:cNvPr>
          <p:cNvSpPr>
            <a:spLocks noGrp="1"/>
          </p:cNvSpPr>
          <p:nvPr>
            <p:ph type="dt" sz="half" idx="10"/>
          </p:nvPr>
        </p:nvSpPr>
        <p:spPr/>
        <p:txBody>
          <a:bodyPr/>
          <a:lstStyle/>
          <a:p>
            <a:fld id="{B3B48485-EDEB-4E5A-BB3A-BC2391E627B4}" type="datetimeFigureOut">
              <a:rPr lang="en-IN" smtClean="0"/>
              <a:t>23-10-2019</a:t>
            </a:fld>
            <a:endParaRPr lang="en-IN"/>
          </a:p>
        </p:txBody>
      </p:sp>
      <p:sp>
        <p:nvSpPr>
          <p:cNvPr id="8" name="Footer Placeholder 7">
            <a:extLst>
              <a:ext uri="{FF2B5EF4-FFF2-40B4-BE49-F238E27FC236}">
                <a16:creationId xmlns:a16="http://schemas.microsoft.com/office/drawing/2014/main" id="{5E18D130-C756-42B5-A702-84186DC7B8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C1C5564-0948-403D-A11A-0363F3B8A9E1}"/>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3197723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07483-06BC-40D1-A55A-6128B568F6E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BF2182A-79CE-45F7-8387-6C454837E86A}"/>
              </a:ext>
            </a:extLst>
          </p:cNvPr>
          <p:cNvSpPr>
            <a:spLocks noGrp="1"/>
          </p:cNvSpPr>
          <p:nvPr>
            <p:ph type="dt" sz="half" idx="10"/>
          </p:nvPr>
        </p:nvSpPr>
        <p:spPr/>
        <p:txBody>
          <a:bodyPr/>
          <a:lstStyle/>
          <a:p>
            <a:fld id="{B3B48485-EDEB-4E5A-BB3A-BC2391E627B4}" type="datetimeFigureOut">
              <a:rPr lang="en-IN" smtClean="0"/>
              <a:t>23-10-2019</a:t>
            </a:fld>
            <a:endParaRPr lang="en-IN"/>
          </a:p>
        </p:txBody>
      </p:sp>
      <p:sp>
        <p:nvSpPr>
          <p:cNvPr id="4" name="Footer Placeholder 3">
            <a:extLst>
              <a:ext uri="{FF2B5EF4-FFF2-40B4-BE49-F238E27FC236}">
                <a16:creationId xmlns:a16="http://schemas.microsoft.com/office/drawing/2014/main" id="{452DB040-5280-425A-B483-26C0059E8C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7BBA076-5D8E-41FA-9AF0-F0AF4DAB7321}"/>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83937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D1A081-B71C-4345-89F8-9CC0E8E6C347}"/>
              </a:ext>
            </a:extLst>
          </p:cNvPr>
          <p:cNvSpPr>
            <a:spLocks noGrp="1"/>
          </p:cNvSpPr>
          <p:nvPr>
            <p:ph type="dt" sz="half" idx="10"/>
          </p:nvPr>
        </p:nvSpPr>
        <p:spPr/>
        <p:txBody>
          <a:bodyPr/>
          <a:lstStyle/>
          <a:p>
            <a:fld id="{B3B48485-EDEB-4E5A-BB3A-BC2391E627B4}" type="datetimeFigureOut">
              <a:rPr lang="en-IN" smtClean="0"/>
              <a:t>23-10-2019</a:t>
            </a:fld>
            <a:endParaRPr lang="en-IN"/>
          </a:p>
        </p:txBody>
      </p:sp>
      <p:sp>
        <p:nvSpPr>
          <p:cNvPr id="3" name="Footer Placeholder 2">
            <a:extLst>
              <a:ext uri="{FF2B5EF4-FFF2-40B4-BE49-F238E27FC236}">
                <a16:creationId xmlns:a16="http://schemas.microsoft.com/office/drawing/2014/main" id="{1CF222AE-D850-4966-A9FD-C25F7B3DCF5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7DB98C3-564C-496D-8699-90B1B866059B}"/>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84697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C436-126E-4458-A651-DE1D872BE3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C76E34A-3D2E-41BA-9394-4CA6D9C3B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F80B13-0F72-4E99-BEC1-6E0BE3CF1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BFC060-5E9C-455B-AE8D-53ED20C9EC35}"/>
              </a:ext>
            </a:extLst>
          </p:cNvPr>
          <p:cNvSpPr>
            <a:spLocks noGrp="1"/>
          </p:cNvSpPr>
          <p:nvPr>
            <p:ph type="dt" sz="half" idx="10"/>
          </p:nvPr>
        </p:nvSpPr>
        <p:spPr/>
        <p:txBody>
          <a:bodyPr/>
          <a:lstStyle/>
          <a:p>
            <a:fld id="{B3B48485-EDEB-4E5A-BB3A-BC2391E627B4}" type="datetimeFigureOut">
              <a:rPr lang="en-IN" smtClean="0"/>
              <a:t>23-10-2019</a:t>
            </a:fld>
            <a:endParaRPr lang="en-IN"/>
          </a:p>
        </p:txBody>
      </p:sp>
      <p:sp>
        <p:nvSpPr>
          <p:cNvPr id="6" name="Footer Placeholder 5">
            <a:extLst>
              <a:ext uri="{FF2B5EF4-FFF2-40B4-BE49-F238E27FC236}">
                <a16:creationId xmlns:a16="http://schemas.microsoft.com/office/drawing/2014/main" id="{FF7E7918-BF7D-44F8-8F9F-E373996A45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C38C50-9B37-4DF1-8F28-F241EAB62B3D}"/>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035635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29F5-AD17-404B-A6EC-2DF9ABF900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21CD5B-EAF0-456D-93F4-242DBB7EF6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900FED-5D0C-4FB1-A607-68E64A974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96042A-E778-40B6-87F9-2CB8B95905A1}"/>
              </a:ext>
            </a:extLst>
          </p:cNvPr>
          <p:cNvSpPr>
            <a:spLocks noGrp="1"/>
          </p:cNvSpPr>
          <p:nvPr>
            <p:ph type="dt" sz="half" idx="10"/>
          </p:nvPr>
        </p:nvSpPr>
        <p:spPr/>
        <p:txBody>
          <a:bodyPr/>
          <a:lstStyle/>
          <a:p>
            <a:fld id="{B3B48485-EDEB-4E5A-BB3A-BC2391E627B4}" type="datetimeFigureOut">
              <a:rPr lang="en-IN" smtClean="0"/>
              <a:t>23-10-2019</a:t>
            </a:fld>
            <a:endParaRPr lang="en-IN"/>
          </a:p>
        </p:txBody>
      </p:sp>
      <p:sp>
        <p:nvSpPr>
          <p:cNvPr id="6" name="Footer Placeholder 5">
            <a:extLst>
              <a:ext uri="{FF2B5EF4-FFF2-40B4-BE49-F238E27FC236}">
                <a16:creationId xmlns:a16="http://schemas.microsoft.com/office/drawing/2014/main" id="{19787971-2E19-4C5D-94F0-E4CEF7D167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E4E3BF-D202-4868-BA7C-52B27F1BF127}"/>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755423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39DD86-E235-4F02-B9D6-DB6200F293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EC0324-19E9-4A3B-B2A2-C3D9331B6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0B1F1D-995C-4D9C-8447-9CCEBBE00A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48485-EDEB-4E5A-BB3A-BC2391E627B4}" type="datetimeFigureOut">
              <a:rPr lang="en-IN" smtClean="0"/>
              <a:t>23-10-2019</a:t>
            </a:fld>
            <a:endParaRPr lang="en-IN"/>
          </a:p>
        </p:txBody>
      </p:sp>
      <p:sp>
        <p:nvSpPr>
          <p:cNvPr id="5" name="Footer Placeholder 4">
            <a:extLst>
              <a:ext uri="{FF2B5EF4-FFF2-40B4-BE49-F238E27FC236}">
                <a16:creationId xmlns:a16="http://schemas.microsoft.com/office/drawing/2014/main" id="{2BEAA717-D969-4E51-B1F1-1BE930E17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A269EE7-3E26-4A0E-9B5A-FE84B4D0EB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F472DF-D0EC-471E-A40A-5BA795EB6BF8}" type="slidenum">
              <a:rPr lang="en-IN" smtClean="0"/>
              <a:t>‹#›</a:t>
            </a:fld>
            <a:endParaRPr lang="en-IN"/>
          </a:p>
        </p:txBody>
      </p:sp>
    </p:spTree>
    <p:extLst>
      <p:ext uri="{BB962C8B-B14F-4D97-AF65-F5344CB8AC3E}">
        <p14:creationId xmlns:p14="http://schemas.microsoft.com/office/powerpoint/2010/main" val="1856240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b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lyticsvidhya.com/blog/2015/01/decision-tree-simplified/" TargetMode="External"/><Relationship Id="rId2" Type="http://schemas.openxmlformats.org/officeDocument/2006/relationships/hyperlink" Target="https://www.analyticsvidhya.com/machine-learning/?utm_source=blog&amp;utm_medium=commonly-used-machine-learning-algorithms" TargetMode="External"/><Relationship Id="rId1" Type="http://schemas.openxmlformats.org/officeDocument/2006/relationships/slideLayout" Target="../slideLayouts/slideLayout2.xml"/><Relationship Id="rId4" Type="http://schemas.openxmlformats.org/officeDocument/2006/relationships/hyperlink" Target="https://www.analyticsvidhya.com/blog/2014/06/introduction-random-forest-simplified/"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analyticsvidhya.com/blog/2017/09/common-machine-learning-algorithm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D267-3931-42EE-8A02-E5E64C3D8236}"/>
              </a:ext>
            </a:extLst>
          </p:cNvPr>
          <p:cNvSpPr>
            <a:spLocks noGrp="1"/>
          </p:cNvSpPr>
          <p:nvPr>
            <p:ph type="ctrTitle"/>
          </p:nvPr>
        </p:nvSpPr>
        <p:spPr/>
        <p:txBody>
          <a:bodyPr/>
          <a:lstStyle/>
          <a:p>
            <a:r>
              <a:rPr lang="en-IN" dirty="0"/>
              <a:t>Machine Learning</a:t>
            </a:r>
          </a:p>
        </p:txBody>
      </p:sp>
      <p:sp>
        <p:nvSpPr>
          <p:cNvPr id="3" name="Subtitle 2">
            <a:extLst>
              <a:ext uri="{FF2B5EF4-FFF2-40B4-BE49-F238E27FC236}">
                <a16:creationId xmlns:a16="http://schemas.microsoft.com/office/drawing/2014/main" id="{4959FEE3-B41D-441A-ADEC-C99C8C971605}"/>
              </a:ext>
            </a:extLst>
          </p:cNvPr>
          <p:cNvSpPr>
            <a:spLocks noGrp="1"/>
          </p:cNvSpPr>
          <p:nvPr>
            <p:ph type="subTitle" idx="1"/>
          </p:nvPr>
        </p:nvSpPr>
        <p:spPr/>
        <p:txBody>
          <a:bodyPr/>
          <a:lstStyle/>
          <a:p>
            <a:r>
              <a:rPr lang="en-IN" dirty="0"/>
              <a:t>Raghu Prasad K S</a:t>
            </a:r>
          </a:p>
        </p:txBody>
      </p:sp>
    </p:spTree>
    <p:extLst>
      <p:ext uri="{BB962C8B-B14F-4D97-AF65-F5344CB8AC3E}">
        <p14:creationId xmlns:p14="http://schemas.microsoft.com/office/powerpoint/2010/main" val="332391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a:t>
            </a:r>
          </a:p>
        </p:txBody>
      </p:sp>
      <p:sp>
        <p:nvSpPr>
          <p:cNvPr id="5" name="Content Placeholder 4">
            <a:extLst>
              <a:ext uri="{FF2B5EF4-FFF2-40B4-BE49-F238E27FC236}">
                <a16:creationId xmlns:a16="http://schemas.microsoft.com/office/drawing/2014/main" id="{124F058E-E047-4C36-A5F4-2ED8C3D33D8B}"/>
              </a:ext>
            </a:extLst>
          </p:cNvPr>
          <p:cNvSpPr>
            <a:spLocks noGrp="1"/>
          </p:cNvSpPr>
          <p:nvPr>
            <p:ph idx="1"/>
          </p:nvPr>
        </p:nvSpPr>
        <p:spPr/>
        <p:txBody>
          <a:bodyPr/>
          <a:lstStyle/>
          <a:p>
            <a:endParaRPr lang="en-IN"/>
          </a:p>
        </p:txBody>
      </p:sp>
      <p:pic>
        <p:nvPicPr>
          <p:cNvPr id="3" name="Picture 2">
            <a:extLst>
              <a:ext uri="{FF2B5EF4-FFF2-40B4-BE49-F238E27FC236}">
                <a16:creationId xmlns:a16="http://schemas.microsoft.com/office/drawing/2014/main" id="{FA9FCAE4-79EC-4517-8D03-8077BBA71C2C}"/>
              </a:ext>
            </a:extLst>
          </p:cNvPr>
          <p:cNvPicPr>
            <a:picLocks noChangeAspect="1"/>
          </p:cNvPicPr>
          <p:nvPr/>
        </p:nvPicPr>
        <p:blipFill>
          <a:blip r:embed="rId2"/>
          <a:stretch>
            <a:fillRect/>
          </a:stretch>
        </p:blipFill>
        <p:spPr>
          <a:xfrm>
            <a:off x="0" y="1448972"/>
            <a:ext cx="12192000" cy="5407354"/>
          </a:xfrm>
          <a:prstGeom prst="rect">
            <a:avLst/>
          </a:prstGeom>
        </p:spPr>
      </p:pic>
    </p:spTree>
    <p:extLst>
      <p:ext uri="{BB962C8B-B14F-4D97-AF65-F5344CB8AC3E}">
        <p14:creationId xmlns:p14="http://schemas.microsoft.com/office/powerpoint/2010/main" val="1062566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a:t>
            </a:r>
          </a:p>
        </p:txBody>
      </p:sp>
      <p:pic>
        <p:nvPicPr>
          <p:cNvPr id="4" name="Content Placeholder 3">
            <a:extLst>
              <a:ext uri="{FF2B5EF4-FFF2-40B4-BE49-F238E27FC236}">
                <a16:creationId xmlns:a16="http://schemas.microsoft.com/office/drawing/2014/main" id="{B38AD662-B5D5-4E7F-8F78-6A3D16B536F6}"/>
              </a:ext>
            </a:extLst>
          </p:cNvPr>
          <p:cNvPicPr>
            <a:picLocks noGrp="1" noChangeAspect="1"/>
          </p:cNvPicPr>
          <p:nvPr>
            <p:ph idx="1"/>
          </p:nvPr>
        </p:nvPicPr>
        <p:blipFill>
          <a:blip r:embed="rId2"/>
          <a:stretch>
            <a:fillRect/>
          </a:stretch>
        </p:blipFill>
        <p:spPr>
          <a:xfrm>
            <a:off x="970671" y="1547446"/>
            <a:ext cx="10383129" cy="5205045"/>
          </a:xfrm>
          <a:prstGeom prst="rect">
            <a:avLst/>
          </a:prstGeom>
        </p:spPr>
      </p:pic>
    </p:spTree>
    <p:extLst>
      <p:ext uri="{BB962C8B-B14F-4D97-AF65-F5344CB8AC3E}">
        <p14:creationId xmlns:p14="http://schemas.microsoft.com/office/powerpoint/2010/main" val="2321023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Linear Regression </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lstStyle/>
          <a:p>
            <a:r>
              <a:rPr lang="en-IN" dirty="0"/>
              <a:t> </a:t>
            </a:r>
            <a:r>
              <a:rPr lang="en-IN" b="1" dirty="0"/>
              <a:t>y = </a:t>
            </a:r>
            <a:r>
              <a:rPr lang="en-IN" b="1" dirty="0" err="1"/>
              <a:t>ax</a:t>
            </a:r>
            <a:r>
              <a:rPr lang="en-IN" b="1" dirty="0"/>
              <a:t> + b</a:t>
            </a:r>
          </a:p>
          <a:p>
            <a:r>
              <a:rPr lang="en-IN" dirty="0"/>
              <a:t>Linear regression is a way to model the relationship between two variables. You might also recognize the equation as the </a:t>
            </a:r>
            <a:r>
              <a:rPr lang="en-IN" b="1" dirty="0"/>
              <a:t>slope formula</a:t>
            </a:r>
            <a:r>
              <a:rPr lang="en-IN" dirty="0"/>
              <a:t>. The equation has the form Y=</a:t>
            </a:r>
            <a:r>
              <a:rPr lang="en-IN" dirty="0" err="1"/>
              <a:t>a+bX</a:t>
            </a:r>
            <a:r>
              <a:rPr lang="en-IN" dirty="0"/>
              <a:t>, where Y is the dependent variable (that’s the variable that goes on the Y axis), X is the independent variable (i.e. it is plotted on the X axis), b is the slope of the line and a is the y-intercept.</a:t>
            </a:r>
          </a:p>
          <a:p>
            <a:endParaRPr lang="en-IN" b="1" dirty="0"/>
          </a:p>
          <a:p>
            <a:endParaRPr lang="en-IN" dirty="0"/>
          </a:p>
        </p:txBody>
      </p:sp>
      <p:pic>
        <p:nvPicPr>
          <p:cNvPr id="6" name="Picture 5">
            <a:extLst>
              <a:ext uri="{FF2B5EF4-FFF2-40B4-BE49-F238E27FC236}">
                <a16:creationId xmlns:a16="http://schemas.microsoft.com/office/drawing/2014/main" id="{DA5720BA-F611-4F75-ADA9-062A6193E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0992" y="4767703"/>
            <a:ext cx="4527818" cy="1500089"/>
          </a:xfrm>
          <a:prstGeom prst="rect">
            <a:avLst/>
          </a:prstGeom>
        </p:spPr>
      </p:pic>
    </p:spTree>
    <p:extLst>
      <p:ext uri="{BB962C8B-B14F-4D97-AF65-F5344CB8AC3E}">
        <p14:creationId xmlns:p14="http://schemas.microsoft.com/office/powerpoint/2010/main" val="1902435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Linear Regression - </a:t>
            </a:r>
            <a:r>
              <a:rPr lang="en-IN" b="1" dirty="0"/>
              <a:t>Correlation coefficients </a:t>
            </a:r>
            <a:endParaRPr lang="en-IN" dirty="0"/>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867829"/>
            <a:ext cx="10515600" cy="4351338"/>
          </a:xfrm>
        </p:spPr>
        <p:txBody>
          <a:bodyPr/>
          <a:lstStyle/>
          <a:p>
            <a:r>
              <a:rPr lang="en-IN" b="1" dirty="0"/>
              <a:t>Correlation coefficients are used in statistics to measure how strong a relationship is between two variables. There are several types of correlation coefficient: Pearson’s correlation (also called Pearson’s R) is a correlation coefficient commonly used in linear regression. If you’re starting out in statistics, you’ll probably learn about Pearson’s R first. In fact, when anyone refers to the correlation coefficient, they are usually talking about Pearson’s.</a:t>
            </a:r>
          </a:p>
          <a:p>
            <a:r>
              <a:rPr lang="en-IN" b="1" dirty="0"/>
              <a:t>http://www.statisticshowto.com/probability-and-statistics/correlation-coefficient-formula/</a:t>
            </a:r>
          </a:p>
          <a:p>
            <a:endParaRPr lang="en-IN" dirty="0"/>
          </a:p>
        </p:txBody>
      </p:sp>
      <p:pic>
        <p:nvPicPr>
          <p:cNvPr id="1026" name="Picture 2" descr="pearson correlation">
            <a:extLst>
              <a:ext uri="{FF2B5EF4-FFF2-40B4-BE49-F238E27FC236}">
                <a16:creationId xmlns:a16="http://schemas.microsoft.com/office/drawing/2014/main" id="{79F8E937-0ACA-4A77-AB47-3458C5444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3711" y="5359791"/>
            <a:ext cx="9190528" cy="1498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721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Degree of polynomial - Linear</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IN" sz="1400" b="1" dirty="0">
                <a:latin typeface="Arial" panose="020B0604020202020204" pitchFamily="34" charset="0"/>
                <a:cs typeface="Arial" panose="020B0604020202020204" pitchFamily="34" charset="0"/>
              </a:rPr>
              <a:t>Degree 1 - Linear Polynomials - After combining the degrees of terms if the highest degree is 1 it is called Linear Polynomials </a:t>
            </a:r>
          </a:p>
          <a:p>
            <a:r>
              <a:rPr lang="en-IN" sz="1400" b="1" dirty="0">
                <a:latin typeface="Arial" panose="020B0604020202020204" pitchFamily="34" charset="0"/>
                <a:cs typeface="Arial" panose="020B0604020202020204" pitchFamily="34" charset="0"/>
              </a:rPr>
              <a:t>Examples of Linear Polynomials are </a:t>
            </a:r>
          </a:p>
          <a:p>
            <a:r>
              <a:rPr lang="en-IN" sz="1400" b="1" dirty="0">
                <a:latin typeface="Arial" panose="020B0604020202020204" pitchFamily="34" charset="0"/>
                <a:cs typeface="Arial" panose="020B0604020202020204" pitchFamily="34" charset="0"/>
              </a:rPr>
              <a:t>2x : This can also be written as 2x1, as the highest degree of this term is 1 it is called Linear Polynomial </a:t>
            </a:r>
          </a:p>
          <a:p>
            <a:r>
              <a:rPr lang="en-IN" sz="1400" b="1" dirty="0">
                <a:latin typeface="Arial" panose="020B0604020202020204" pitchFamily="34" charset="0"/>
                <a:cs typeface="Arial" panose="020B0604020202020204" pitchFamily="34" charset="0"/>
              </a:rPr>
              <a:t>2x + 2 : </a:t>
            </a:r>
          </a:p>
          <a:p>
            <a:r>
              <a:rPr lang="en-IN" sz="1400" b="1" dirty="0">
                <a:latin typeface="Arial" panose="020B0604020202020204" pitchFamily="34" charset="0"/>
                <a:cs typeface="Arial" panose="020B0604020202020204" pitchFamily="34" charset="0"/>
              </a:rPr>
              <a:t>This can also be written as 2x1 + 2 </a:t>
            </a:r>
          </a:p>
          <a:p>
            <a:r>
              <a:rPr lang="en-IN" sz="1400" b="1" dirty="0">
                <a:latin typeface="Arial" panose="020B0604020202020204" pitchFamily="34" charset="0"/>
                <a:cs typeface="Arial" panose="020B0604020202020204" pitchFamily="34" charset="0"/>
              </a:rPr>
              <a:t>Term 2x has the degree 1 . </a:t>
            </a:r>
          </a:p>
          <a:p>
            <a:r>
              <a:rPr lang="en-IN" sz="1400" b="1" dirty="0">
                <a:latin typeface="Arial" panose="020B0604020202020204" pitchFamily="34" charset="0"/>
                <a:cs typeface="Arial" panose="020B0604020202020204" pitchFamily="34" charset="0"/>
              </a:rPr>
              <a:t>Term 2 has the degree 0. </a:t>
            </a:r>
          </a:p>
          <a:p>
            <a:r>
              <a:rPr lang="en-IN" sz="1400" b="1" dirty="0">
                <a:latin typeface="Arial" panose="020B0604020202020204" pitchFamily="34" charset="0"/>
                <a:cs typeface="Arial" panose="020B0604020202020204" pitchFamily="34" charset="0"/>
              </a:rPr>
              <a:t>As the highest degree we can get is 1 it is called Linear Polynomial </a:t>
            </a:r>
          </a:p>
          <a:p>
            <a:r>
              <a:rPr lang="en-IN" sz="1400" b="1" dirty="0">
                <a:latin typeface="Arial" panose="020B0604020202020204" pitchFamily="34" charset="0"/>
                <a:cs typeface="Arial" panose="020B0604020202020204" pitchFamily="34" charset="0"/>
              </a:rPr>
              <a:t>2x + 2y + 2 : </a:t>
            </a:r>
          </a:p>
          <a:p>
            <a:r>
              <a:rPr lang="en-IN" sz="1400" b="1" dirty="0">
                <a:latin typeface="Arial" panose="020B0604020202020204" pitchFamily="34" charset="0"/>
                <a:cs typeface="Arial" panose="020B0604020202020204" pitchFamily="34" charset="0"/>
              </a:rPr>
              <a:t>This can also be written as 2x1 + 2y1 + 2 </a:t>
            </a:r>
          </a:p>
          <a:p>
            <a:r>
              <a:rPr lang="en-IN" sz="1400" b="1" dirty="0">
                <a:latin typeface="Arial" panose="020B0604020202020204" pitchFamily="34" charset="0"/>
                <a:cs typeface="Arial" panose="020B0604020202020204" pitchFamily="34" charset="0"/>
              </a:rPr>
              <a:t>Term 2x has the degree 1 </a:t>
            </a:r>
          </a:p>
          <a:p>
            <a:r>
              <a:rPr lang="en-IN" sz="1400" b="1" dirty="0">
                <a:latin typeface="Arial" panose="020B0604020202020204" pitchFamily="34" charset="0"/>
                <a:cs typeface="Arial" panose="020B0604020202020204" pitchFamily="34" charset="0"/>
              </a:rPr>
              <a:t>Term 2y also has the degree 1 </a:t>
            </a:r>
          </a:p>
          <a:p>
            <a:r>
              <a:rPr lang="en-IN" sz="1400" b="1" dirty="0">
                <a:latin typeface="Arial" panose="020B0604020202020204" pitchFamily="34" charset="0"/>
                <a:cs typeface="Arial" panose="020B0604020202020204" pitchFamily="34" charset="0"/>
              </a:rPr>
              <a:t>Term 2 has the degree 0 </a:t>
            </a:r>
          </a:p>
          <a:p>
            <a:r>
              <a:rPr lang="en-IN" sz="1400" b="1" dirty="0">
                <a:latin typeface="Arial" panose="020B0604020202020204" pitchFamily="34" charset="0"/>
                <a:cs typeface="Arial" panose="020B0604020202020204" pitchFamily="34" charset="0"/>
              </a:rPr>
              <a:t>As the highest degree we can get is 1 it is called Linear Polynomial </a:t>
            </a: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7030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Degree of polynomial - Quadratic</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IN" sz="1400" dirty="0">
                <a:latin typeface="Arial" panose="020B0604020202020204" pitchFamily="34" charset="0"/>
                <a:cs typeface="Arial" panose="020B0604020202020204" pitchFamily="34" charset="0"/>
              </a:rPr>
              <a:t>Degree 2 - Quadratic Polynomials - After combining the degrees of terms if the highest degree of any term is 2 it is called Quadratic Polynomials </a:t>
            </a:r>
          </a:p>
          <a:p>
            <a:r>
              <a:rPr lang="en-IN" sz="1400" dirty="0">
                <a:latin typeface="Arial" panose="020B0604020202020204" pitchFamily="34" charset="0"/>
                <a:cs typeface="Arial" panose="020B0604020202020204" pitchFamily="34" charset="0"/>
              </a:rPr>
              <a:t>Examples of Quadratic Polynomials are `</a:t>
            </a:r>
          </a:p>
          <a:p>
            <a:r>
              <a:rPr lang="en-IN" sz="1400" dirty="0">
                <a:latin typeface="Arial" panose="020B0604020202020204" pitchFamily="34" charset="0"/>
                <a:cs typeface="Arial" panose="020B0604020202020204" pitchFamily="34" charset="0"/>
              </a:rPr>
              <a:t>After combining the degrees of term 2xy the sum total of degree is 2. </a:t>
            </a:r>
          </a:p>
          <a:p>
            <a:r>
              <a:rPr lang="en-IN" sz="1400" dirty="0">
                <a:latin typeface="Arial" panose="020B0604020202020204" pitchFamily="34" charset="0"/>
                <a:cs typeface="Arial" panose="020B0604020202020204" pitchFamily="34" charset="0"/>
              </a:rPr>
              <a:t>Term 2y has the degree 1 </a:t>
            </a:r>
          </a:p>
          <a:p>
            <a:r>
              <a:rPr lang="en-IN" sz="1400" dirty="0">
                <a:latin typeface="Arial" panose="020B0604020202020204" pitchFamily="34" charset="0"/>
                <a:cs typeface="Arial" panose="020B0604020202020204" pitchFamily="34" charset="0"/>
              </a:rPr>
              <a:t>As the highest degree we can get is 2 it is called Quadratic Polynomial </a:t>
            </a:r>
          </a:p>
          <a:p>
            <a:endParaRPr lang="en-IN" sz="1400" dirty="0">
              <a:latin typeface="Arial" panose="020B0604020202020204" pitchFamily="34" charset="0"/>
              <a:cs typeface="Arial" panose="020B0604020202020204" pitchFamily="34" charset="0"/>
            </a:endParaRPr>
          </a:p>
          <a:p>
            <a:r>
              <a:rPr lang="en-IN" sz="1400" dirty="0">
                <a:latin typeface="Arial" panose="020B0604020202020204" pitchFamily="34" charset="0"/>
                <a:cs typeface="Arial" panose="020B0604020202020204" pitchFamily="34" charset="0"/>
              </a:rPr>
              <a:t>2xy + 2y - 1 - </a:t>
            </a:r>
          </a:p>
          <a:p>
            <a:r>
              <a:rPr lang="en-IN" sz="1400" dirty="0">
                <a:latin typeface="Arial" panose="020B0604020202020204" pitchFamily="34" charset="0"/>
                <a:cs typeface="Arial" panose="020B0604020202020204" pitchFamily="34" charset="0"/>
              </a:rPr>
              <a:t>This can also be written as 2x1y1 + 2y1 - 1 </a:t>
            </a:r>
          </a:p>
          <a:p>
            <a:r>
              <a:rPr lang="en-IN" sz="1400" dirty="0">
                <a:latin typeface="Arial" panose="020B0604020202020204" pitchFamily="34" charset="0"/>
                <a:cs typeface="Arial" panose="020B0604020202020204" pitchFamily="34" charset="0"/>
              </a:rPr>
              <a:t>After combining the degrees of term 2xy, the sum total of degree is 2. </a:t>
            </a:r>
          </a:p>
          <a:p>
            <a:r>
              <a:rPr lang="en-IN" sz="1400" dirty="0">
                <a:latin typeface="Arial" panose="020B0604020202020204" pitchFamily="34" charset="0"/>
                <a:cs typeface="Arial" panose="020B0604020202020204" pitchFamily="34" charset="0"/>
              </a:rPr>
              <a:t>Term 2y has the degree 1 </a:t>
            </a:r>
          </a:p>
          <a:p>
            <a:r>
              <a:rPr lang="en-IN" sz="1400" dirty="0">
                <a:latin typeface="Arial" panose="020B0604020202020204" pitchFamily="34" charset="0"/>
                <a:cs typeface="Arial" panose="020B0604020202020204" pitchFamily="34" charset="0"/>
              </a:rPr>
              <a:t>Term 1 has the degree 0. </a:t>
            </a:r>
          </a:p>
          <a:p>
            <a:r>
              <a:rPr lang="en-IN" sz="1400" dirty="0">
                <a:latin typeface="Arial" panose="020B0604020202020204" pitchFamily="34" charset="0"/>
                <a:cs typeface="Arial" panose="020B0604020202020204" pitchFamily="34" charset="0"/>
              </a:rPr>
              <a:t>As the highest degree we can get is 2 it is called Quadratic Polynomial </a:t>
            </a:r>
          </a:p>
        </p:txBody>
      </p:sp>
    </p:spTree>
    <p:extLst>
      <p:ext uri="{BB962C8B-B14F-4D97-AF65-F5344CB8AC3E}">
        <p14:creationId xmlns:p14="http://schemas.microsoft.com/office/powerpoint/2010/main" val="609230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Degree of polynomial - Cubic</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IN" sz="1400" dirty="0">
                <a:latin typeface="Arial" panose="020B0604020202020204" pitchFamily="34" charset="0"/>
                <a:cs typeface="Arial" panose="020B0604020202020204" pitchFamily="34" charset="0"/>
              </a:rPr>
              <a:t>Degree 3 - Cubic Polynomials - After combining the degrees of terms if the highest degree of any term is 3 it is called Cubic Polynomials Examples of Cubic Polynomials are 2x3 : This is a single term having highest degree of 3 and is therefore called Cubic Polynomial. </a:t>
            </a:r>
          </a:p>
          <a:p>
            <a:r>
              <a:rPr lang="en-IN" sz="1400" dirty="0">
                <a:latin typeface="Arial" panose="020B0604020202020204" pitchFamily="34" charset="0"/>
                <a:cs typeface="Arial" panose="020B0604020202020204" pitchFamily="34" charset="0"/>
              </a:rPr>
              <a:t>2x3 + 2y2 : </a:t>
            </a:r>
          </a:p>
          <a:p>
            <a:r>
              <a:rPr lang="en-IN" sz="1400" dirty="0">
                <a:latin typeface="Arial" panose="020B0604020202020204" pitchFamily="34" charset="0"/>
                <a:cs typeface="Arial" panose="020B0604020202020204" pitchFamily="34" charset="0"/>
              </a:rPr>
              <a:t>Term 2x3 has the degree 3 </a:t>
            </a:r>
          </a:p>
          <a:p>
            <a:r>
              <a:rPr lang="en-IN" sz="1400" dirty="0">
                <a:latin typeface="Arial" panose="020B0604020202020204" pitchFamily="34" charset="0"/>
                <a:cs typeface="Arial" panose="020B0604020202020204" pitchFamily="34" charset="0"/>
              </a:rPr>
              <a:t>Term 2y2 has the degree 2 </a:t>
            </a:r>
          </a:p>
          <a:p>
            <a:r>
              <a:rPr lang="en-IN" sz="1400" dirty="0">
                <a:latin typeface="Arial" panose="020B0604020202020204" pitchFamily="34" charset="0"/>
                <a:cs typeface="Arial" panose="020B0604020202020204" pitchFamily="34" charset="0"/>
              </a:rPr>
              <a:t>As the highest degree we can get is 3 it is called Cubic Polynomial </a:t>
            </a:r>
          </a:p>
          <a:p>
            <a:r>
              <a:rPr lang="en-IN" sz="1400" dirty="0">
                <a:latin typeface="Arial" panose="020B0604020202020204" pitchFamily="34" charset="0"/>
                <a:cs typeface="Arial" panose="020B0604020202020204" pitchFamily="34" charset="0"/>
              </a:rPr>
              <a:t>2x3 + 2y2 + 2 : </a:t>
            </a:r>
          </a:p>
          <a:p>
            <a:r>
              <a:rPr lang="en-IN" sz="1400" dirty="0">
                <a:latin typeface="Arial" panose="020B0604020202020204" pitchFamily="34" charset="0"/>
                <a:cs typeface="Arial" panose="020B0604020202020204" pitchFamily="34" charset="0"/>
              </a:rPr>
              <a:t>Term 2x3 has the degree 3 </a:t>
            </a:r>
          </a:p>
          <a:p>
            <a:r>
              <a:rPr lang="en-IN" sz="1400" dirty="0">
                <a:latin typeface="Arial" panose="020B0604020202020204" pitchFamily="34" charset="0"/>
                <a:cs typeface="Arial" panose="020B0604020202020204" pitchFamily="34" charset="0"/>
              </a:rPr>
              <a:t>Term 2y2 has the degree 2. </a:t>
            </a:r>
          </a:p>
          <a:p>
            <a:r>
              <a:rPr lang="en-IN" sz="1400" dirty="0">
                <a:latin typeface="Arial" panose="020B0604020202020204" pitchFamily="34" charset="0"/>
                <a:cs typeface="Arial" panose="020B0604020202020204" pitchFamily="34" charset="0"/>
              </a:rPr>
              <a:t>Term 2 has the degree 0 </a:t>
            </a:r>
          </a:p>
          <a:p>
            <a:r>
              <a:rPr lang="en-IN" sz="1400" dirty="0">
                <a:latin typeface="Arial" panose="020B0604020202020204" pitchFamily="34" charset="0"/>
                <a:cs typeface="Arial" panose="020B0604020202020204" pitchFamily="34" charset="0"/>
              </a:rPr>
              <a:t>As the highest degree we can get is 3 it is called Cubic Polynomial</a:t>
            </a:r>
          </a:p>
          <a:p>
            <a:r>
              <a:rPr lang="en-IN" sz="1400" dirty="0">
                <a:latin typeface="Arial" panose="020B0604020202020204" pitchFamily="34" charset="0"/>
                <a:cs typeface="Arial" panose="020B0604020202020204" pitchFamily="34" charset="0"/>
              </a:rPr>
              <a:t>2xyz + 2y + 2 : After combining the degrees of term 2xyz, the sum total of degree is 3, as highest degree of term is 3 it is called Cubic Polynomial </a:t>
            </a: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751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IN" sz="1800" b="1" dirty="0">
                <a:latin typeface="Arial" panose="020B0604020202020204" pitchFamily="34" charset="0"/>
                <a:cs typeface="Arial" panose="020B0604020202020204" pitchFamily="34" charset="0"/>
              </a:rPr>
              <a:t>Multiple Linear Regression</a:t>
            </a:r>
          </a:p>
          <a:p>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D1BDB79-D3DC-4ACC-8387-4C6F8E6B0445}"/>
              </a:ext>
            </a:extLst>
          </p:cNvPr>
          <p:cNvPicPr>
            <a:picLocks noChangeAspect="1"/>
          </p:cNvPicPr>
          <p:nvPr/>
        </p:nvPicPr>
        <p:blipFill>
          <a:blip r:embed="rId2"/>
          <a:stretch>
            <a:fillRect/>
          </a:stretch>
        </p:blipFill>
        <p:spPr>
          <a:xfrm>
            <a:off x="0" y="2124222"/>
            <a:ext cx="12192000" cy="4732104"/>
          </a:xfrm>
          <a:prstGeom prst="rect">
            <a:avLst/>
          </a:prstGeom>
        </p:spPr>
      </p:pic>
    </p:spTree>
    <p:extLst>
      <p:ext uri="{BB962C8B-B14F-4D97-AF65-F5344CB8AC3E}">
        <p14:creationId xmlns:p14="http://schemas.microsoft.com/office/powerpoint/2010/main" val="2541825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 – Multiple Linear</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F3E6D1B-8D60-483A-9DB4-53E10A459603}"/>
              </a:ext>
            </a:extLst>
          </p:cNvPr>
          <p:cNvPicPr>
            <a:picLocks noChangeAspect="1"/>
          </p:cNvPicPr>
          <p:nvPr/>
        </p:nvPicPr>
        <p:blipFill>
          <a:blip r:embed="rId2"/>
          <a:stretch>
            <a:fillRect/>
          </a:stretch>
        </p:blipFill>
        <p:spPr>
          <a:xfrm>
            <a:off x="0" y="1825625"/>
            <a:ext cx="12192000" cy="5030701"/>
          </a:xfrm>
          <a:prstGeom prst="rect">
            <a:avLst/>
          </a:prstGeom>
        </p:spPr>
      </p:pic>
    </p:spTree>
    <p:extLst>
      <p:ext uri="{BB962C8B-B14F-4D97-AF65-F5344CB8AC3E}">
        <p14:creationId xmlns:p14="http://schemas.microsoft.com/office/powerpoint/2010/main" val="3365952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 – Multiple Linear</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D03C561-5CCC-457F-BCB8-F223930BE6BF}"/>
              </a:ext>
            </a:extLst>
          </p:cNvPr>
          <p:cNvPicPr>
            <a:picLocks noChangeAspect="1"/>
          </p:cNvPicPr>
          <p:nvPr/>
        </p:nvPicPr>
        <p:blipFill>
          <a:blip r:embed="rId2"/>
          <a:stretch>
            <a:fillRect/>
          </a:stretch>
        </p:blipFill>
        <p:spPr>
          <a:xfrm>
            <a:off x="0" y="1589649"/>
            <a:ext cx="12192000" cy="5266677"/>
          </a:xfrm>
          <a:prstGeom prst="rect">
            <a:avLst/>
          </a:prstGeom>
        </p:spPr>
      </p:pic>
    </p:spTree>
    <p:extLst>
      <p:ext uri="{BB962C8B-B14F-4D97-AF65-F5344CB8AC3E}">
        <p14:creationId xmlns:p14="http://schemas.microsoft.com/office/powerpoint/2010/main" val="2285093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fontScale="92500"/>
          </a:bodyPr>
          <a:lstStyle/>
          <a:p>
            <a:r>
              <a:rPr lang="en-IN" dirty="0"/>
              <a:t>Raghu Prasad – BE, MS</a:t>
            </a:r>
          </a:p>
          <a:p>
            <a:r>
              <a:rPr lang="en-IN" dirty="0"/>
              <a:t>Total of 24 years of experience</a:t>
            </a:r>
          </a:p>
          <a:p>
            <a:r>
              <a:rPr lang="en-IN" dirty="0"/>
              <a:t>7 years as a lecturer in Engineering College</a:t>
            </a:r>
          </a:p>
          <a:p>
            <a:r>
              <a:rPr lang="en-IN" dirty="0"/>
              <a:t>17 Years into IT</a:t>
            </a:r>
          </a:p>
          <a:p>
            <a:r>
              <a:rPr lang="en-IN" dirty="0"/>
              <a:t>Worked with companies like </a:t>
            </a:r>
            <a:r>
              <a:rPr lang="en-IN" dirty="0" err="1"/>
              <a:t>CISCO,CSC,ICICI,First</a:t>
            </a:r>
            <a:r>
              <a:rPr lang="en-IN" dirty="0"/>
              <a:t> Apex – NTT Data</a:t>
            </a:r>
          </a:p>
          <a:p>
            <a:r>
              <a:rPr lang="en-IN" dirty="0"/>
              <a:t>Currently into Corporate training and consultancy</a:t>
            </a:r>
          </a:p>
          <a:p>
            <a:r>
              <a:rPr lang="en-IN" dirty="0"/>
              <a:t>Worked with corporates and public sector</a:t>
            </a:r>
          </a:p>
          <a:p>
            <a:r>
              <a:rPr lang="en-IN" dirty="0"/>
              <a:t>Technologies – </a:t>
            </a:r>
            <a:r>
              <a:rPr lang="en-IN" dirty="0" err="1"/>
              <a:t>Java,Python,Data</a:t>
            </a:r>
            <a:r>
              <a:rPr lang="en-IN" dirty="0"/>
              <a:t> </a:t>
            </a:r>
            <a:r>
              <a:rPr lang="en-IN" dirty="0" err="1"/>
              <a:t>Sciences,Web</a:t>
            </a:r>
            <a:r>
              <a:rPr lang="en-IN" dirty="0"/>
              <a:t> </a:t>
            </a:r>
            <a:r>
              <a:rPr lang="en-IN" dirty="0" err="1"/>
              <a:t>technologies,Java</a:t>
            </a:r>
            <a:r>
              <a:rPr lang="en-IN" dirty="0"/>
              <a:t> Script technologies (MEAN stack),</a:t>
            </a:r>
            <a:r>
              <a:rPr lang="en-IN" dirty="0" err="1"/>
              <a:t>IOT,Test</a:t>
            </a:r>
            <a:r>
              <a:rPr lang="en-IN" dirty="0"/>
              <a:t> Automation – </a:t>
            </a:r>
            <a:r>
              <a:rPr lang="en-IN" dirty="0" err="1"/>
              <a:t>Selenium,JMeter</a:t>
            </a:r>
            <a:endParaRPr lang="en-IN" dirty="0"/>
          </a:p>
          <a:p>
            <a:pPr marL="0" indent="0">
              <a:buNone/>
            </a:pPr>
            <a:endParaRPr lang="en-IN" dirty="0"/>
          </a:p>
        </p:txBody>
      </p:sp>
    </p:spTree>
    <p:extLst>
      <p:ext uri="{BB962C8B-B14F-4D97-AF65-F5344CB8AC3E}">
        <p14:creationId xmlns:p14="http://schemas.microsoft.com/office/powerpoint/2010/main" val="140324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 – Polynomial Linear Regression</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A060D7E-926D-4642-9C47-E43772B76F96}"/>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1167149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 – Polynomial Linear Regression</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AAE2437-BC98-4B9F-B398-38899B7252F3}"/>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2076722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 – Logistic Regression</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C540572-B224-42F1-BF8F-F8ADB1DBCD17}"/>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1073924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 – Logistic Regression</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90C8A7B-6702-4E06-BDA5-26C53AF85827}"/>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1454435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 – Logistic Regression</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680BAD5-2A40-44AC-BE6C-429D483A2BD0}"/>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840276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Supervised learning algorithms – Logistic Regression</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5417951D-EF81-436F-BEB4-D4AA61411FC9}"/>
              </a:ext>
            </a:extLst>
          </p:cNvPr>
          <p:cNvPicPr>
            <a:picLocks noChangeAspect="1"/>
          </p:cNvPicPr>
          <p:nvPr/>
        </p:nvPicPr>
        <p:blipFill>
          <a:blip r:embed="rId2"/>
          <a:stretch>
            <a:fillRect/>
          </a:stretch>
        </p:blipFill>
        <p:spPr>
          <a:xfrm>
            <a:off x="0" y="1690688"/>
            <a:ext cx="12192000" cy="4625706"/>
          </a:xfrm>
          <a:prstGeom prst="rect">
            <a:avLst/>
          </a:prstGeom>
        </p:spPr>
      </p:pic>
    </p:spTree>
    <p:extLst>
      <p:ext uri="{BB962C8B-B14F-4D97-AF65-F5344CB8AC3E}">
        <p14:creationId xmlns:p14="http://schemas.microsoft.com/office/powerpoint/2010/main" val="1358945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Supervised learning algorithms – K Nearest Neighbour Algorithm</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BDB2FD9-3787-4E42-B5B6-401FD03025A6}"/>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3376612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Supervised learning algorithms – K Nearest Neighbour Algorithm</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36304F2-A137-47D6-A01D-1A35A774C398}"/>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3084605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Supervised learning algorithms – K Nearest Neighbour Algorithm</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AAF763D-3F6C-47E3-BF86-601376367757}"/>
              </a:ext>
            </a:extLst>
          </p:cNvPr>
          <p:cNvPicPr>
            <a:picLocks noChangeAspect="1"/>
          </p:cNvPicPr>
          <p:nvPr/>
        </p:nvPicPr>
        <p:blipFill>
          <a:blip r:embed="rId2"/>
          <a:stretch>
            <a:fillRect/>
          </a:stretch>
        </p:blipFill>
        <p:spPr>
          <a:xfrm>
            <a:off x="0" y="1519311"/>
            <a:ext cx="12192000" cy="5337015"/>
          </a:xfrm>
          <a:prstGeom prst="rect">
            <a:avLst/>
          </a:prstGeom>
        </p:spPr>
      </p:pic>
    </p:spTree>
    <p:extLst>
      <p:ext uri="{BB962C8B-B14F-4D97-AF65-F5344CB8AC3E}">
        <p14:creationId xmlns:p14="http://schemas.microsoft.com/office/powerpoint/2010/main" val="364851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K Nearest Neighbour Algorithm</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749D2C4-158A-4D72-929A-109E706BEF59}"/>
              </a:ext>
            </a:extLst>
          </p:cNvPr>
          <p:cNvPicPr>
            <a:picLocks noChangeAspect="1"/>
          </p:cNvPicPr>
          <p:nvPr/>
        </p:nvPicPr>
        <p:blipFill>
          <a:blip r:embed="rId2"/>
          <a:stretch>
            <a:fillRect/>
          </a:stretch>
        </p:blipFill>
        <p:spPr>
          <a:xfrm>
            <a:off x="0" y="1825625"/>
            <a:ext cx="12192000" cy="5030701"/>
          </a:xfrm>
          <a:prstGeom prst="rect">
            <a:avLst/>
          </a:prstGeom>
        </p:spPr>
      </p:pic>
    </p:spTree>
    <p:extLst>
      <p:ext uri="{BB962C8B-B14F-4D97-AF65-F5344CB8AC3E}">
        <p14:creationId xmlns:p14="http://schemas.microsoft.com/office/powerpoint/2010/main" val="1914920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lstStyle/>
          <a:p>
            <a:r>
              <a:rPr lang="en-IN" dirty="0"/>
              <a:t>Course Outline</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a:bodyPr>
          <a:lstStyle/>
          <a:p>
            <a:r>
              <a:rPr lang="en-IN" dirty="0"/>
              <a:t>Types of Machine Learning</a:t>
            </a:r>
          </a:p>
          <a:p>
            <a:r>
              <a:rPr lang="en-IN" dirty="0"/>
              <a:t>Machine Learning Algorithms</a:t>
            </a:r>
          </a:p>
          <a:p>
            <a:r>
              <a:rPr lang="en-IN" dirty="0"/>
              <a:t>Machine learning examples</a:t>
            </a:r>
          </a:p>
          <a:p>
            <a:endParaRPr lang="en-IN" dirty="0"/>
          </a:p>
          <a:p>
            <a:endParaRPr lang="en-IN" dirty="0"/>
          </a:p>
          <a:p>
            <a:endParaRPr lang="en-IN" dirty="0"/>
          </a:p>
        </p:txBody>
      </p:sp>
    </p:spTree>
    <p:extLst>
      <p:ext uri="{BB962C8B-B14F-4D97-AF65-F5344CB8AC3E}">
        <p14:creationId xmlns:p14="http://schemas.microsoft.com/office/powerpoint/2010/main" val="3754997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KNN</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420837"/>
            <a:ext cx="10515600" cy="4756126"/>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31D0D27-EAED-4894-B06F-FB8FFAD80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34905"/>
            <a:ext cx="9740705" cy="5059753"/>
          </a:xfrm>
          <a:prstGeom prst="rect">
            <a:avLst/>
          </a:prstGeom>
        </p:spPr>
      </p:pic>
    </p:spTree>
    <p:extLst>
      <p:ext uri="{BB962C8B-B14F-4D97-AF65-F5344CB8AC3E}">
        <p14:creationId xmlns:p14="http://schemas.microsoft.com/office/powerpoint/2010/main" val="3559756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 – Supervised ML</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6147F8A-442F-4A55-84BD-3BD5EDF73C8C}"/>
              </a:ext>
            </a:extLst>
          </p:cNvPr>
          <p:cNvPicPr>
            <a:picLocks noChangeAspect="1"/>
          </p:cNvPicPr>
          <p:nvPr/>
        </p:nvPicPr>
        <p:blipFill>
          <a:blip r:embed="rId2"/>
          <a:stretch>
            <a:fillRect/>
          </a:stretch>
        </p:blipFill>
        <p:spPr>
          <a:xfrm>
            <a:off x="0" y="1012874"/>
            <a:ext cx="12192000" cy="5843452"/>
          </a:xfrm>
          <a:prstGeom prst="rect">
            <a:avLst/>
          </a:prstGeom>
        </p:spPr>
      </p:pic>
    </p:spTree>
    <p:extLst>
      <p:ext uri="{BB962C8B-B14F-4D97-AF65-F5344CB8AC3E}">
        <p14:creationId xmlns:p14="http://schemas.microsoft.com/office/powerpoint/2010/main" val="13861225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E724721-7FB3-49B0-BF33-A341E1313508}"/>
              </a:ext>
            </a:extLst>
          </p:cNvPr>
          <p:cNvPicPr>
            <a:picLocks noChangeAspect="1"/>
          </p:cNvPicPr>
          <p:nvPr/>
        </p:nvPicPr>
        <p:blipFill>
          <a:blip r:embed="rId2"/>
          <a:stretch>
            <a:fillRect/>
          </a:stretch>
        </p:blipFill>
        <p:spPr>
          <a:xfrm>
            <a:off x="0" y="1167618"/>
            <a:ext cx="12192000" cy="5688708"/>
          </a:xfrm>
          <a:prstGeom prst="rect">
            <a:avLst/>
          </a:prstGeom>
        </p:spPr>
      </p:pic>
    </p:spTree>
    <p:extLst>
      <p:ext uri="{BB962C8B-B14F-4D97-AF65-F5344CB8AC3E}">
        <p14:creationId xmlns:p14="http://schemas.microsoft.com/office/powerpoint/2010/main" val="2994528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61F8BE7-1B12-425F-9EA3-AB0AD955A9E0}"/>
              </a:ext>
            </a:extLst>
          </p:cNvPr>
          <p:cNvPicPr>
            <a:picLocks noChangeAspect="1"/>
          </p:cNvPicPr>
          <p:nvPr/>
        </p:nvPicPr>
        <p:blipFill>
          <a:blip r:embed="rId2"/>
          <a:stretch>
            <a:fillRect/>
          </a:stretch>
        </p:blipFill>
        <p:spPr>
          <a:xfrm>
            <a:off x="0" y="1266092"/>
            <a:ext cx="12192000" cy="5590234"/>
          </a:xfrm>
          <a:prstGeom prst="rect">
            <a:avLst/>
          </a:prstGeom>
        </p:spPr>
      </p:pic>
    </p:spTree>
    <p:extLst>
      <p:ext uri="{BB962C8B-B14F-4D97-AF65-F5344CB8AC3E}">
        <p14:creationId xmlns:p14="http://schemas.microsoft.com/office/powerpoint/2010/main" val="29335005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295F478-9851-4811-828A-FD47095493F0}"/>
              </a:ext>
            </a:extLst>
          </p:cNvPr>
          <p:cNvPicPr>
            <a:picLocks noChangeAspect="1"/>
          </p:cNvPicPr>
          <p:nvPr/>
        </p:nvPicPr>
        <p:blipFill>
          <a:blip r:embed="rId2"/>
          <a:stretch>
            <a:fillRect/>
          </a:stretch>
        </p:blipFill>
        <p:spPr>
          <a:xfrm>
            <a:off x="0" y="1266092"/>
            <a:ext cx="12192000" cy="5590234"/>
          </a:xfrm>
          <a:prstGeom prst="rect">
            <a:avLst/>
          </a:prstGeom>
        </p:spPr>
      </p:pic>
    </p:spTree>
    <p:extLst>
      <p:ext uri="{BB962C8B-B14F-4D97-AF65-F5344CB8AC3E}">
        <p14:creationId xmlns:p14="http://schemas.microsoft.com/office/powerpoint/2010/main" val="2226596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BE5DD61-CD58-4ACE-BA5B-712C8B5594E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422408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2F5823E7-2481-4807-8D6D-2032534648CF}"/>
              </a:ext>
            </a:extLst>
          </p:cNvPr>
          <p:cNvPicPr>
            <a:picLocks noChangeAspect="1"/>
          </p:cNvPicPr>
          <p:nvPr/>
        </p:nvPicPr>
        <p:blipFill>
          <a:blip r:embed="rId2"/>
          <a:stretch>
            <a:fillRect/>
          </a:stretch>
        </p:blipFill>
        <p:spPr>
          <a:xfrm>
            <a:off x="0" y="1434905"/>
            <a:ext cx="12192000" cy="5421421"/>
          </a:xfrm>
          <a:prstGeom prst="rect">
            <a:avLst/>
          </a:prstGeom>
        </p:spPr>
      </p:pic>
    </p:spTree>
    <p:extLst>
      <p:ext uri="{BB962C8B-B14F-4D97-AF65-F5344CB8AC3E}">
        <p14:creationId xmlns:p14="http://schemas.microsoft.com/office/powerpoint/2010/main" val="1643512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56E2D08-B64D-482A-902F-7A88F9495D0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926824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13F10A3B-8BA4-4B2B-A1C6-DD78BB573EAF}"/>
              </a:ext>
            </a:extLst>
          </p:cNvPr>
          <p:cNvPicPr>
            <a:picLocks noChangeAspect="1"/>
          </p:cNvPicPr>
          <p:nvPr/>
        </p:nvPicPr>
        <p:blipFill>
          <a:blip r:embed="rId2"/>
          <a:stretch>
            <a:fillRect/>
          </a:stretch>
        </p:blipFill>
        <p:spPr>
          <a:xfrm>
            <a:off x="0" y="1491175"/>
            <a:ext cx="12192000" cy="5365151"/>
          </a:xfrm>
          <a:prstGeom prst="rect">
            <a:avLst/>
          </a:prstGeom>
        </p:spPr>
      </p:pic>
    </p:spTree>
    <p:extLst>
      <p:ext uri="{BB962C8B-B14F-4D97-AF65-F5344CB8AC3E}">
        <p14:creationId xmlns:p14="http://schemas.microsoft.com/office/powerpoint/2010/main" val="456261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1D7AA44-DD57-49FC-A958-63D44BAB2C2B}"/>
              </a:ext>
            </a:extLst>
          </p:cNvPr>
          <p:cNvPicPr>
            <a:picLocks noChangeAspect="1"/>
          </p:cNvPicPr>
          <p:nvPr/>
        </p:nvPicPr>
        <p:blipFill>
          <a:blip r:embed="rId2"/>
          <a:stretch>
            <a:fillRect/>
          </a:stretch>
        </p:blipFill>
        <p:spPr>
          <a:xfrm>
            <a:off x="0" y="1167618"/>
            <a:ext cx="12192000" cy="5688708"/>
          </a:xfrm>
          <a:prstGeom prst="rect">
            <a:avLst/>
          </a:prstGeom>
        </p:spPr>
      </p:pic>
    </p:spTree>
    <p:extLst>
      <p:ext uri="{BB962C8B-B14F-4D97-AF65-F5344CB8AC3E}">
        <p14:creationId xmlns:p14="http://schemas.microsoft.com/office/powerpoint/2010/main" val="3175004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Types of Machine Learning Algorithms</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US" b="1" dirty="0"/>
              <a:t>Broadly, there are 3 </a:t>
            </a:r>
            <a:r>
              <a:rPr lang="en-US" b="1" u="sng" dirty="0">
                <a:hlinkClick r:id="rId2"/>
              </a:rPr>
              <a:t>types of Machine Learning</a:t>
            </a:r>
            <a:r>
              <a:rPr lang="en-US" b="1" dirty="0"/>
              <a:t> Algorithms</a:t>
            </a:r>
          </a:p>
          <a:p>
            <a:r>
              <a:rPr lang="en-US" b="1" dirty="0"/>
              <a:t>1. Supervised Learning</a:t>
            </a:r>
          </a:p>
          <a:p>
            <a:r>
              <a:rPr lang="en-US" b="1" u="sng" dirty="0"/>
              <a:t>How it works:</a:t>
            </a:r>
            <a:r>
              <a:rPr lang="en-US" dirty="0"/>
              <a:t> This algorithm consist of a target / outcome variable (or dependent variable) which is to be predicted from a given set of predictors (independent variables). Using these set of variables, we generate a function that map inputs to desired outputs. The training process continues until the model achieves a desired level of accuracy on the training data. </a:t>
            </a:r>
          </a:p>
          <a:p>
            <a:r>
              <a:rPr lang="en-US" dirty="0">
                <a:solidFill>
                  <a:srgbClr val="FF0000"/>
                </a:solidFill>
              </a:rPr>
              <a:t>Examples of Supervised Learning: Regression, </a:t>
            </a:r>
            <a:r>
              <a:rPr lang="en-US" u="sng" dirty="0">
                <a:solidFill>
                  <a:srgbClr val="FF0000"/>
                </a:solidFill>
                <a:hlinkClick r:id="rId3">
                  <a:extLst>
                    <a:ext uri="{A12FA001-AC4F-418D-AE19-62706E023703}">
                      <ahyp:hlinkClr xmlns:ahyp="http://schemas.microsoft.com/office/drawing/2018/hyperlinkcolor" val="tx"/>
                    </a:ext>
                  </a:extLst>
                </a:hlinkClick>
              </a:rPr>
              <a:t>Decision Tree</a:t>
            </a:r>
            <a:r>
              <a:rPr lang="en-US" dirty="0">
                <a:solidFill>
                  <a:srgbClr val="FF0000"/>
                </a:solidFill>
              </a:rPr>
              <a:t>, </a:t>
            </a:r>
            <a:r>
              <a:rPr lang="en-US" u="sng" dirty="0">
                <a:solidFill>
                  <a:srgbClr val="FF0000"/>
                </a:solidFill>
                <a:hlinkClick r:id="rId4">
                  <a:extLst>
                    <a:ext uri="{A12FA001-AC4F-418D-AE19-62706E023703}">
                      <ahyp:hlinkClr xmlns:ahyp="http://schemas.microsoft.com/office/drawing/2018/hyperlinkcolor" val="tx"/>
                    </a:ext>
                  </a:extLst>
                </a:hlinkClick>
              </a:rPr>
              <a:t>Random Forest</a:t>
            </a:r>
            <a:r>
              <a:rPr lang="en-US" dirty="0">
                <a:solidFill>
                  <a:srgbClr val="FF0000"/>
                </a:solidFill>
              </a:rPr>
              <a:t>, KNN, Logistic Regression etc.</a:t>
            </a:r>
          </a:p>
          <a:p>
            <a:pPr lvl="1"/>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9267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0045776-B2A6-4035-B2D8-0DBB452EFD18}"/>
              </a:ext>
            </a:extLst>
          </p:cNvPr>
          <p:cNvPicPr>
            <a:picLocks noChangeAspect="1"/>
          </p:cNvPicPr>
          <p:nvPr/>
        </p:nvPicPr>
        <p:blipFill>
          <a:blip r:embed="rId2"/>
          <a:stretch>
            <a:fillRect/>
          </a:stretch>
        </p:blipFill>
        <p:spPr>
          <a:xfrm>
            <a:off x="0" y="1167618"/>
            <a:ext cx="12192000" cy="5688708"/>
          </a:xfrm>
          <a:prstGeom prst="rect">
            <a:avLst/>
          </a:prstGeom>
        </p:spPr>
      </p:pic>
    </p:spTree>
    <p:extLst>
      <p:ext uri="{BB962C8B-B14F-4D97-AF65-F5344CB8AC3E}">
        <p14:creationId xmlns:p14="http://schemas.microsoft.com/office/powerpoint/2010/main" val="557811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 – Finding K</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1AC855E-0A27-43B6-834F-A037D9A2F433}"/>
              </a:ext>
            </a:extLst>
          </p:cNvPr>
          <p:cNvPicPr>
            <a:picLocks noChangeAspect="1"/>
          </p:cNvPicPr>
          <p:nvPr/>
        </p:nvPicPr>
        <p:blipFill>
          <a:blip r:embed="rId2"/>
          <a:stretch>
            <a:fillRect/>
          </a:stretch>
        </p:blipFill>
        <p:spPr>
          <a:xfrm>
            <a:off x="503852" y="1474237"/>
            <a:ext cx="11448661" cy="5104137"/>
          </a:xfrm>
          <a:prstGeom prst="rect">
            <a:avLst/>
          </a:prstGeom>
        </p:spPr>
      </p:pic>
    </p:spTree>
    <p:extLst>
      <p:ext uri="{BB962C8B-B14F-4D97-AF65-F5344CB8AC3E}">
        <p14:creationId xmlns:p14="http://schemas.microsoft.com/office/powerpoint/2010/main" val="2313527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 – Finding K</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A8952B7-83BE-4D50-84FE-54CAAA0C4502}"/>
              </a:ext>
            </a:extLst>
          </p:cNvPr>
          <p:cNvPicPr>
            <a:picLocks noChangeAspect="1"/>
          </p:cNvPicPr>
          <p:nvPr/>
        </p:nvPicPr>
        <p:blipFill>
          <a:blip r:embed="rId2"/>
          <a:stretch>
            <a:fillRect/>
          </a:stretch>
        </p:blipFill>
        <p:spPr>
          <a:xfrm>
            <a:off x="838200" y="1306286"/>
            <a:ext cx="10890380" cy="5341183"/>
          </a:xfrm>
          <a:prstGeom prst="rect">
            <a:avLst/>
          </a:prstGeom>
        </p:spPr>
      </p:pic>
    </p:spTree>
    <p:extLst>
      <p:ext uri="{BB962C8B-B14F-4D97-AF65-F5344CB8AC3E}">
        <p14:creationId xmlns:p14="http://schemas.microsoft.com/office/powerpoint/2010/main" val="444712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689317" y="365125"/>
            <a:ext cx="10664483" cy="802493"/>
          </a:xfrm>
        </p:spPr>
        <p:txBody>
          <a:bodyPr>
            <a:normAutofit/>
          </a:bodyPr>
          <a:lstStyle/>
          <a:p>
            <a:r>
              <a:rPr lang="en-IN" dirty="0"/>
              <a:t>K-Means Clustering – Elbow method</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1690688"/>
            <a:ext cx="10515600" cy="4486275"/>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86EC6667-7745-4C0D-AE34-9A3ABF07DE2B}"/>
              </a:ext>
            </a:extLst>
          </p:cNvPr>
          <p:cNvPicPr>
            <a:picLocks noChangeAspect="1"/>
          </p:cNvPicPr>
          <p:nvPr/>
        </p:nvPicPr>
        <p:blipFill>
          <a:blip r:embed="rId2"/>
          <a:stretch>
            <a:fillRect/>
          </a:stretch>
        </p:blipFill>
        <p:spPr>
          <a:xfrm>
            <a:off x="838200" y="1250303"/>
            <a:ext cx="10937033" cy="5337110"/>
          </a:xfrm>
          <a:prstGeom prst="rect">
            <a:avLst/>
          </a:prstGeom>
        </p:spPr>
      </p:pic>
    </p:spTree>
    <p:extLst>
      <p:ext uri="{BB962C8B-B14F-4D97-AF65-F5344CB8AC3E}">
        <p14:creationId xmlns:p14="http://schemas.microsoft.com/office/powerpoint/2010/main" val="3205406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Selection of algorithm</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3012759"/>
            <a:ext cx="10515600" cy="3164204"/>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1026" name="Picture 2" descr="Move mouse over image">
            <a:extLst>
              <a:ext uri="{FF2B5EF4-FFF2-40B4-BE49-F238E27FC236}">
                <a16:creationId xmlns:a16="http://schemas.microsoft.com/office/drawing/2014/main" id="{A32EDB40-F1EB-4E40-8E18-29736B171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3" y="1880429"/>
            <a:ext cx="10999787" cy="4986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357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Types of Machine Learning Algorithms</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US" b="1" dirty="0"/>
              <a:t>2. Unsupervised Learning</a:t>
            </a:r>
          </a:p>
          <a:p>
            <a:r>
              <a:rPr lang="en-US" b="1" u="sng" dirty="0"/>
              <a:t>How it works:</a:t>
            </a:r>
            <a:r>
              <a:rPr lang="en-US" b="1" dirty="0"/>
              <a:t> </a:t>
            </a:r>
            <a:r>
              <a:rPr lang="en-US" dirty="0"/>
              <a:t>In this algorithm, we do not have any target or outcome variable to predict / estimate.  It is used for clustering population in different groups, which is widely used for segmenting customers in different groups for specific intervention. </a:t>
            </a:r>
          </a:p>
          <a:p>
            <a:r>
              <a:rPr lang="en-US" dirty="0">
                <a:solidFill>
                  <a:srgbClr val="FF0000"/>
                </a:solidFill>
              </a:rPr>
              <a:t>Examples of Unsupervised Learning: </a:t>
            </a:r>
            <a:r>
              <a:rPr lang="en-US" dirty="0" err="1">
                <a:solidFill>
                  <a:srgbClr val="FF0000"/>
                </a:solidFill>
              </a:rPr>
              <a:t>Apriori</a:t>
            </a:r>
            <a:r>
              <a:rPr lang="en-US" dirty="0">
                <a:solidFill>
                  <a:srgbClr val="FF0000"/>
                </a:solidFill>
              </a:rPr>
              <a:t> algorithm, K-means.</a:t>
            </a:r>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6315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Types of Machine Learning Algorithms</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US" b="1" dirty="0"/>
              <a:t>3. Reinforcement Learning:</a:t>
            </a:r>
          </a:p>
          <a:p>
            <a:r>
              <a:rPr lang="en-US" b="1" u="sng" dirty="0"/>
              <a:t>How it works:</a:t>
            </a:r>
            <a:r>
              <a:rPr lang="en-US" dirty="0"/>
              <a:t>  Using this algorithm, the machine is trained to make specific decisions. It works this way: the machine is exposed to an environment where it trains itself continually using trial and error. This machine learns from past experience and tries to capture the best possible knowledge to make accurate business decisions. </a:t>
            </a:r>
            <a:r>
              <a:rPr lang="en-US" dirty="0">
                <a:solidFill>
                  <a:srgbClr val="FF0000"/>
                </a:solidFill>
              </a:rPr>
              <a:t>Example of Reinforcement Learning: Markov Decision Process</a:t>
            </a: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5741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Common ML Algorithms</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US" sz="1800" b="1" dirty="0"/>
              <a:t>Linear Regression </a:t>
            </a:r>
          </a:p>
          <a:p>
            <a:r>
              <a:rPr lang="en-US" sz="1800" b="1" dirty="0"/>
              <a:t>Logistic Regression</a:t>
            </a:r>
          </a:p>
          <a:p>
            <a:r>
              <a:rPr lang="en-US" sz="1800" b="1" dirty="0"/>
              <a:t>Decision Tree</a:t>
            </a:r>
          </a:p>
          <a:p>
            <a:r>
              <a:rPr lang="en-US" sz="1800" b="1" dirty="0"/>
              <a:t>SVM</a:t>
            </a:r>
          </a:p>
          <a:p>
            <a:r>
              <a:rPr lang="en-US" sz="1800" b="1" dirty="0"/>
              <a:t>Naive Bayes</a:t>
            </a:r>
          </a:p>
          <a:p>
            <a:r>
              <a:rPr lang="en-US" sz="1800" b="1" dirty="0" err="1"/>
              <a:t>kNN</a:t>
            </a:r>
            <a:endParaRPr lang="en-US" sz="1800" b="1" dirty="0"/>
          </a:p>
          <a:p>
            <a:r>
              <a:rPr lang="en-US" sz="1800" b="1" dirty="0"/>
              <a:t>K-Means</a:t>
            </a:r>
          </a:p>
          <a:p>
            <a:r>
              <a:rPr lang="en-US" sz="1800" b="1" dirty="0"/>
              <a:t>Random Forest</a:t>
            </a:r>
          </a:p>
          <a:p>
            <a:r>
              <a:rPr lang="en-US" sz="1800" b="1" dirty="0"/>
              <a:t>Dimensionality Reduction Algorithms</a:t>
            </a:r>
          </a:p>
          <a:p>
            <a:r>
              <a:rPr lang="en-US" sz="1800" b="1" dirty="0"/>
              <a:t>Gradient Boosting algorithms</a:t>
            </a:r>
          </a:p>
          <a:p>
            <a:pPr lvl="1"/>
            <a:r>
              <a:rPr lang="en-US" sz="1800" b="1" dirty="0"/>
              <a:t>GBM ,</a:t>
            </a:r>
            <a:r>
              <a:rPr lang="en-US" sz="1800" b="1" dirty="0" err="1"/>
              <a:t>XGBoost,LightGBM,CatBoost</a:t>
            </a:r>
            <a:endParaRPr lang="en-IN" sz="1400" b="1" dirty="0">
              <a:latin typeface="Arial" panose="020B0604020202020204" pitchFamily="34" charset="0"/>
              <a:cs typeface="Arial" panose="020B0604020202020204" pitchFamily="34" charset="0"/>
            </a:endParaRPr>
          </a:p>
          <a:p>
            <a:pPr lvl="1"/>
            <a:r>
              <a:rPr lang="en-IN" sz="1400" b="1" dirty="0">
                <a:latin typeface="Arial" panose="020B0604020202020204" pitchFamily="34" charset="0"/>
                <a:cs typeface="Arial" panose="020B0604020202020204" pitchFamily="34" charset="0"/>
                <a:hlinkClick r:id="rId2"/>
              </a:rPr>
              <a:t>REFERENCE - </a:t>
            </a:r>
            <a:r>
              <a:rPr lang="en-US" sz="1400" b="1" dirty="0">
                <a:hlinkClick r:id="rId2"/>
              </a:rPr>
              <a:t>https://www.analyticsvidhya.com/blog/2017/09/common-machine-learning-algorithms/</a:t>
            </a:r>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6424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 – Supervised ML</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a:t>Use case</a:t>
            </a:r>
          </a:p>
          <a:p>
            <a:r>
              <a:rPr lang="en-IN" dirty="0"/>
              <a:t>Year of Experience vs Salary</a:t>
            </a:r>
          </a:p>
          <a:p>
            <a:r>
              <a:rPr lang="en-IN" dirty="0"/>
              <a:t>Find out the correlation between Salary and experience</a:t>
            </a:r>
          </a:p>
        </p:txBody>
      </p:sp>
    </p:spTree>
    <p:extLst>
      <p:ext uri="{BB962C8B-B14F-4D97-AF65-F5344CB8AC3E}">
        <p14:creationId xmlns:p14="http://schemas.microsoft.com/office/powerpoint/2010/main" val="2223312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a:t>
            </a:r>
          </a:p>
        </p:txBody>
      </p:sp>
      <p:sp>
        <p:nvSpPr>
          <p:cNvPr id="5" name="Content Placeholder 4">
            <a:extLst>
              <a:ext uri="{FF2B5EF4-FFF2-40B4-BE49-F238E27FC236}">
                <a16:creationId xmlns:a16="http://schemas.microsoft.com/office/drawing/2014/main" id="{124F058E-E047-4C36-A5F4-2ED8C3D33D8B}"/>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08F5A19B-9375-401D-8CE3-B3846B7E2AE0}"/>
              </a:ext>
            </a:extLst>
          </p:cNvPr>
          <p:cNvPicPr>
            <a:picLocks noChangeAspect="1"/>
          </p:cNvPicPr>
          <p:nvPr/>
        </p:nvPicPr>
        <p:blipFill>
          <a:blip r:embed="rId2"/>
          <a:stretch>
            <a:fillRect/>
          </a:stretch>
        </p:blipFill>
        <p:spPr>
          <a:xfrm>
            <a:off x="0" y="1533378"/>
            <a:ext cx="12192000" cy="5322948"/>
          </a:xfrm>
          <a:prstGeom prst="rect">
            <a:avLst/>
          </a:prstGeom>
        </p:spPr>
      </p:pic>
    </p:spTree>
    <p:extLst>
      <p:ext uri="{BB962C8B-B14F-4D97-AF65-F5344CB8AC3E}">
        <p14:creationId xmlns:p14="http://schemas.microsoft.com/office/powerpoint/2010/main" val="24716982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10718</TotalTime>
  <Words>864</Words>
  <Application>Microsoft Office PowerPoint</Application>
  <PresentationFormat>Widescreen</PresentationFormat>
  <Paragraphs>153</Paragraphs>
  <Slides>44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Machine Learning</vt:lpstr>
      <vt:lpstr>Introduction</vt:lpstr>
      <vt:lpstr>Course Outline</vt:lpstr>
      <vt:lpstr>Types of Machine Learning Algorithms</vt:lpstr>
      <vt:lpstr>Types of Machine Learning Algorithms</vt:lpstr>
      <vt:lpstr>Types of Machine Learning Algorithms</vt:lpstr>
      <vt:lpstr>Common ML Algorithms</vt:lpstr>
      <vt:lpstr>Linear Regression – Supervised ML</vt:lpstr>
      <vt:lpstr>Linear Regression</vt:lpstr>
      <vt:lpstr>Linear Regression</vt:lpstr>
      <vt:lpstr>Linear Regression</vt:lpstr>
      <vt:lpstr>Linear Regression </vt:lpstr>
      <vt:lpstr>Linear Regression - Correlation coefficients </vt:lpstr>
      <vt:lpstr>Degree of polynomial - Linear</vt:lpstr>
      <vt:lpstr>Degree of polynomial - Quadratic</vt:lpstr>
      <vt:lpstr>Degree of polynomial - Cubic</vt:lpstr>
      <vt:lpstr>Supervised learning algorithms</vt:lpstr>
      <vt:lpstr>Supervised learning algorithms – Multiple Linear</vt:lpstr>
      <vt:lpstr>Supervised learning algorithms – Multiple Linear</vt:lpstr>
      <vt:lpstr>Supervised learning algorithms – Polynomial Linear Regression</vt:lpstr>
      <vt:lpstr>Supervised learning algorithms – Polynomial Linear Regression</vt:lpstr>
      <vt:lpstr>Supervised learning algorithms – Logistic Regression</vt:lpstr>
      <vt:lpstr>Supervised learning algorithms – Logistic Regression</vt:lpstr>
      <vt:lpstr>Supervised learning algorithms – Logistic Regression</vt:lpstr>
      <vt:lpstr>Supervised learning algorithms – Logistic Regression</vt:lpstr>
      <vt:lpstr>Supervised learning algorithms – K Nearest Neighbour Algorithm</vt:lpstr>
      <vt:lpstr>Supervised learning algorithms – K Nearest Neighbour Algorithm</vt:lpstr>
      <vt:lpstr>Supervised learning algorithms – K Nearest Neighbour Algorithm</vt:lpstr>
      <vt:lpstr>K Nearest Neighbour Algorithm</vt:lpstr>
      <vt:lpstr>KNN</vt:lpstr>
      <vt:lpstr>K-Means Clustering – Supervised ML</vt:lpstr>
      <vt:lpstr>K-Means Clustering</vt:lpstr>
      <vt:lpstr>K-Means Clustering</vt:lpstr>
      <vt:lpstr>K-Means Clustering</vt:lpstr>
      <vt:lpstr>K-Means Clustering</vt:lpstr>
      <vt:lpstr>K-Means Clustering</vt:lpstr>
      <vt:lpstr>K-Means Clustering</vt:lpstr>
      <vt:lpstr>K-Means Clustering</vt:lpstr>
      <vt:lpstr>K-Means Clustering</vt:lpstr>
      <vt:lpstr>K-Means Clustering</vt:lpstr>
      <vt:lpstr>K-Means Clustering – Finding K</vt:lpstr>
      <vt:lpstr>K-Means Clustering – Finding K</vt:lpstr>
      <vt:lpstr>K-Means Clustering – Elbow method</vt:lpstr>
      <vt:lpstr>Selection of 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prasad</dc:creator>
  <cp:lastModifiedBy>raghu prasad</cp:lastModifiedBy>
  <cp:revision>523</cp:revision>
  <dcterms:created xsi:type="dcterms:W3CDTF">2018-01-28T06:02:15Z</dcterms:created>
  <dcterms:modified xsi:type="dcterms:W3CDTF">2019-10-23T14:39:40Z</dcterms:modified>
</cp:coreProperties>
</file>